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10"/>
  </p:notesMasterIdLst>
  <p:handoutMasterIdLst>
    <p:handoutMasterId r:id="rId111"/>
  </p:handoutMasterIdLst>
  <p:sldIdLst>
    <p:sldId id="311" r:id="rId2"/>
    <p:sldId id="338" r:id="rId3"/>
    <p:sldId id="356" r:id="rId4"/>
    <p:sldId id="340" r:id="rId5"/>
    <p:sldId id="505" r:id="rId6"/>
    <p:sldId id="350" r:id="rId7"/>
    <p:sldId id="366" r:id="rId8"/>
    <p:sldId id="367" r:id="rId9"/>
    <p:sldId id="368" r:id="rId10"/>
    <p:sldId id="370" r:id="rId11"/>
    <p:sldId id="353" r:id="rId12"/>
    <p:sldId id="371" r:id="rId13"/>
    <p:sldId id="372" r:id="rId14"/>
    <p:sldId id="373" r:id="rId15"/>
    <p:sldId id="374" r:id="rId16"/>
    <p:sldId id="375" r:id="rId17"/>
    <p:sldId id="376" r:id="rId18"/>
    <p:sldId id="377" r:id="rId19"/>
    <p:sldId id="447" r:id="rId20"/>
    <p:sldId id="429" r:id="rId21"/>
    <p:sldId id="430" r:id="rId22"/>
    <p:sldId id="431" r:id="rId23"/>
    <p:sldId id="378" r:id="rId24"/>
    <p:sldId id="398" r:id="rId25"/>
    <p:sldId id="399" r:id="rId26"/>
    <p:sldId id="400" r:id="rId27"/>
    <p:sldId id="432" r:id="rId28"/>
    <p:sldId id="354" r:id="rId29"/>
    <p:sldId id="439" r:id="rId30"/>
    <p:sldId id="440" r:id="rId31"/>
    <p:sldId id="441" r:id="rId32"/>
    <p:sldId id="442" r:id="rId33"/>
    <p:sldId id="444" r:id="rId34"/>
    <p:sldId id="443" r:id="rId35"/>
    <p:sldId id="448" r:id="rId36"/>
    <p:sldId id="445" r:id="rId37"/>
    <p:sldId id="446" r:id="rId38"/>
    <p:sldId id="355" r:id="rId39"/>
    <p:sldId id="392" r:id="rId40"/>
    <p:sldId id="396" r:id="rId41"/>
    <p:sldId id="449" r:id="rId42"/>
    <p:sldId id="395" r:id="rId43"/>
    <p:sldId id="393" r:id="rId44"/>
    <p:sldId id="394" r:id="rId45"/>
    <p:sldId id="397" r:id="rId46"/>
    <p:sldId id="450" r:id="rId47"/>
    <p:sldId id="451" r:id="rId48"/>
    <p:sldId id="383" r:id="rId49"/>
    <p:sldId id="384" r:id="rId50"/>
    <p:sldId id="452" r:id="rId51"/>
    <p:sldId id="453" r:id="rId52"/>
    <p:sldId id="456" r:id="rId53"/>
    <p:sldId id="473" r:id="rId54"/>
    <p:sldId id="458" r:id="rId55"/>
    <p:sldId id="402" r:id="rId56"/>
    <p:sldId id="403" r:id="rId57"/>
    <p:sldId id="404" r:id="rId58"/>
    <p:sldId id="405" r:id="rId59"/>
    <p:sldId id="406" r:id="rId60"/>
    <p:sldId id="407" r:id="rId61"/>
    <p:sldId id="408" r:id="rId62"/>
    <p:sldId id="409" r:id="rId63"/>
    <p:sldId id="410" r:id="rId64"/>
    <p:sldId id="412" r:id="rId65"/>
    <p:sldId id="413" r:id="rId66"/>
    <p:sldId id="411" r:id="rId67"/>
    <p:sldId id="414" r:id="rId68"/>
    <p:sldId id="415" r:id="rId69"/>
    <p:sldId id="416" r:id="rId70"/>
    <p:sldId id="417" r:id="rId71"/>
    <p:sldId id="418" r:id="rId72"/>
    <p:sldId id="419" r:id="rId73"/>
    <p:sldId id="420" r:id="rId74"/>
    <p:sldId id="421" r:id="rId75"/>
    <p:sldId id="422" r:id="rId76"/>
    <p:sldId id="479" r:id="rId77"/>
    <p:sldId id="423" r:id="rId78"/>
    <p:sldId id="460" r:id="rId79"/>
    <p:sldId id="485" r:id="rId80"/>
    <p:sldId id="482" r:id="rId81"/>
    <p:sldId id="486" r:id="rId82"/>
    <p:sldId id="424" r:id="rId83"/>
    <p:sldId id="461" r:id="rId84"/>
    <p:sldId id="427" r:id="rId85"/>
    <p:sldId id="464" r:id="rId86"/>
    <p:sldId id="484" r:id="rId87"/>
    <p:sldId id="480" r:id="rId88"/>
    <p:sldId id="481" r:id="rId89"/>
    <p:sldId id="488" r:id="rId90"/>
    <p:sldId id="428" r:id="rId91"/>
    <p:sldId id="465" r:id="rId92"/>
    <p:sldId id="491" r:id="rId93"/>
    <p:sldId id="492" r:id="rId94"/>
    <p:sldId id="487" r:id="rId95"/>
    <p:sldId id="489" r:id="rId96"/>
    <p:sldId id="490" r:id="rId97"/>
    <p:sldId id="478" r:id="rId98"/>
    <p:sldId id="496" r:id="rId99"/>
    <p:sldId id="386" r:id="rId100"/>
    <p:sldId id="467" r:id="rId101"/>
    <p:sldId id="498" r:id="rId102"/>
    <p:sldId id="504" r:id="rId103"/>
    <p:sldId id="503" r:id="rId104"/>
    <p:sldId id="387" r:id="rId105"/>
    <p:sldId id="470" r:id="rId106"/>
    <p:sldId id="388" r:id="rId107"/>
    <p:sldId id="471" r:id="rId108"/>
    <p:sldId id="389" r:id="rId10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0" autoAdjust="0"/>
    <p:restoredTop sz="96412" autoAdjust="0"/>
  </p:normalViewPr>
  <p:slideViewPr>
    <p:cSldViewPr>
      <p:cViewPr varScale="1">
        <p:scale>
          <a:sx n="114" d="100"/>
          <a:sy n="114" d="100"/>
        </p:scale>
        <p:origin x="1578" y="114"/>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7/23/2018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7/23/2018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100.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103</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106</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108</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46283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2018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7/23/2018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7/23/2018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tiff"/><Relationship Id="rId4" Type="http://schemas.openxmlformats.org/officeDocument/2006/relationships/image" Target="../media/image16.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notesSlide" Target="../notesSlides/notesSlide24.xml"/><Relationship Id="rId16" Type="http://schemas.openxmlformats.org/officeDocument/2006/relationships/image" Target="../media/image47.jpeg"/><Relationship Id="rId1" Type="http://schemas.openxmlformats.org/officeDocument/2006/relationships/slideLayout" Target="../slideLayouts/slideLayout3.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5" Type="http://schemas.openxmlformats.org/officeDocument/2006/relationships/image" Target="../media/image4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80.gif"/><Relationship Id="rId4" Type="http://schemas.openxmlformats.org/officeDocument/2006/relationships/image" Target="../media/image79.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xml"/><Relationship Id="rId7" Type="http://schemas.openxmlformats.org/officeDocument/2006/relationships/image" Target="../media/image81.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2.png"/></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July 24, </a:t>
            </a:r>
            <a:r>
              <a:rPr lang="en-US" dirty="0"/>
              <a:t>2018</a:t>
            </a: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a:t>
            </a:r>
            <a:r>
              <a:rPr lang="en-US" sz="2400"/>
              <a:t>on Thursday</a:t>
            </a:r>
            <a:r>
              <a:rPr lang="en-US" sz="2400" dirty="0"/>
              <a:t>!</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3" name="Picture 2">
            <a:extLst>
              <a:ext uri="{FF2B5EF4-FFF2-40B4-BE49-F238E27FC236}">
                <a16:creationId xmlns:a16="http://schemas.microsoft.com/office/drawing/2014/main" id="{FE6A1BF7-05C3-41C0-9D3D-D8298AA6F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633" y="1219086"/>
            <a:ext cx="6502734" cy="4419827"/>
          </a:xfrm>
          <a:prstGeom prst="rect">
            <a:avLst/>
          </a:prstGeom>
        </p:spPr>
      </p:pic>
      <p:sp>
        <p:nvSpPr>
          <p:cNvPr id="6" name="TextBox 5">
            <a:extLst>
              <a:ext uri="{FF2B5EF4-FFF2-40B4-BE49-F238E27FC236}">
                <a16:creationId xmlns:a16="http://schemas.microsoft.com/office/drawing/2014/main" id="{B3308FEC-3E47-4685-934C-9881DA35756C}"/>
              </a:ext>
            </a:extLst>
          </p:cNvPr>
          <p:cNvSpPr txBox="1"/>
          <p:nvPr/>
        </p:nvSpPr>
        <p:spPr>
          <a:xfrm>
            <a:off x="609600" y="990600"/>
            <a:ext cx="5165726" cy="369332"/>
          </a:xfrm>
          <a:prstGeom prst="rect">
            <a:avLst/>
          </a:prstGeom>
          <a:noFill/>
        </p:spPr>
        <p:txBody>
          <a:bodyPr wrap="square" rtlCol="0">
            <a:spAutoFit/>
          </a:bodyPr>
          <a:lstStyle/>
          <a:p>
            <a:r>
              <a:rPr lang="en-US" dirty="0"/>
              <a:t>How Seattle residents determine their housing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3" name="Picture 2">
            <a:extLst>
              <a:ext uri="{FF2B5EF4-FFF2-40B4-BE49-F238E27FC236}">
                <a16:creationId xmlns:a16="http://schemas.microsoft.com/office/drawing/2014/main" id="{19E1F664-8E14-41F8-BEAE-B2B77C995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0" y="1671637"/>
            <a:ext cx="6286500" cy="3514725"/>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3" name="Picture 2">
            <a:extLst>
              <a:ext uri="{FF2B5EF4-FFF2-40B4-BE49-F238E27FC236}">
                <a16:creationId xmlns:a16="http://schemas.microsoft.com/office/drawing/2014/main" id="{97AA360D-0ABF-4A7C-BD32-83CC5E114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7507483" cy="3225872"/>
          </a:xfrm>
          <a:prstGeom prst="rect">
            <a:avLst/>
          </a:prstGeom>
        </p:spPr>
      </p:pic>
      <p:sp>
        <p:nvSpPr>
          <p:cNvPr id="6" name="TextBox 5">
            <a:extLst>
              <a:ext uri="{FF2B5EF4-FFF2-40B4-BE49-F238E27FC236}">
                <a16:creationId xmlns:a16="http://schemas.microsoft.com/office/drawing/2014/main" id="{A1154388-3D59-4515-9CE7-35B9FEC58020}"/>
              </a:ext>
            </a:extLst>
          </p:cNvPr>
          <p:cNvSpPr txBox="1"/>
          <p:nvPr/>
        </p:nvSpPr>
        <p:spPr>
          <a:xfrm>
            <a:off x="457200" y="914400"/>
            <a:ext cx="6477000" cy="369332"/>
          </a:xfrm>
          <a:prstGeom prst="rect">
            <a:avLst/>
          </a:prstGeom>
          <a:noFill/>
        </p:spPr>
        <p:txBody>
          <a:bodyPr wrap="square" rtlCol="0">
            <a:spAutoFit/>
          </a:bodyPr>
          <a:lstStyle/>
          <a:p>
            <a:r>
              <a:rPr lang="en-US" dirty="0"/>
              <a:t>How machines have affected the job market since 1850</a:t>
            </a:r>
          </a:p>
        </p:txBody>
      </p:sp>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Bryan Lowe</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Senior Software Engineer</a:t>
            </a:r>
            <a:endParaRPr 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Masters in Software Engineering</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11 </a:t>
            </a:r>
            <a:r>
              <a:rPr lang="en" dirty="0">
                <a:latin typeface="Arial" panose="020B0604020202020204" pitchFamily="34" charset="0"/>
                <a:ea typeface="Roboto" panose="02000000000000000000" pitchFamily="2" charset="0"/>
                <a:cs typeface="Arial" panose="020B0604020202020204" pitchFamily="34" charset="0"/>
              </a:rPr>
              <a:t>years data wrangling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3810000" y="3934405"/>
            <a:ext cx="4876800" cy="1569660"/>
          </a:xfrm>
          <a:prstGeom prst="rect">
            <a:avLst/>
          </a:prstGeom>
        </p:spPr>
        <p:txBody>
          <a:bodyPr wrap="square">
            <a:spAutoFit/>
          </a:bodyPr>
          <a:lstStyle/>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Freelancer</a:t>
            </a:r>
            <a:endParaRPr lang="en"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Video Game Connoisseur</a:t>
            </a: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Under constant reconstruction</a:t>
            </a:r>
            <a:endParaRPr lang="en" sz="2400" dirty="0">
              <a:latin typeface="Arial" panose="020B0604020202020204" pitchFamily="34" charset="0"/>
              <a:ea typeface="Roboto" panose="02000000000000000000" pitchFamily="2" charset="0"/>
              <a:cs typeface="Arial" panose="020B0604020202020204" pitchFamily="34" charset="0"/>
            </a:endParaRPr>
          </a:p>
        </p:txBody>
      </p:sp>
      <p:pic>
        <p:nvPicPr>
          <p:cNvPr id="6" name="Picture 5">
            <a:extLst>
              <a:ext uri="{FF2B5EF4-FFF2-40B4-BE49-F238E27FC236}">
                <a16:creationId xmlns:a16="http://schemas.microsoft.com/office/drawing/2014/main" id="{DD3248B7-2F81-42AD-A223-55BAC5874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688237"/>
            <a:ext cx="2390195" cy="2390195"/>
          </a:xfrm>
          <a:prstGeom prst="rect">
            <a:avLst/>
          </a:prstGeom>
        </p:spPr>
      </p:pic>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Seaborn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558D800-5C78-4A33-AB3E-AC9F1306D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05000"/>
            <a:ext cx="8077200" cy="3685498"/>
          </a:xfrm>
          <a:prstGeom prst="rect">
            <a:avLst/>
          </a:prstGeom>
        </p:spPr>
      </p:pic>
      <p:sp>
        <p:nvSpPr>
          <p:cNvPr id="5" name="TextBox 4">
            <a:extLst>
              <a:ext uri="{FF2B5EF4-FFF2-40B4-BE49-F238E27FC236}">
                <a16:creationId xmlns:a16="http://schemas.microsoft.com/office/drawing/2014/main" id="{62543879-A302-4A25-9D7B-E9ED42FA31C2}"/>
              </a:ext>
            </a:extLst>
          </p:cNvPr>
          <p:cNvSpPr txBox="1"/>
          <p:nvPr/>
        </p:nvSpPr>
        <p:spPr>
          <a:xfrm>
            <a:off x="342900" y="990600"/>
            <a:ext cx="4038600" cy="369332"/>
          </a:xfrm>
          <a:prstGeom prst="rect">
            <a:avLst/>
          </a:prstGeom>
          <a:noFill/>
        </p:spPr>
        <p:txBody>
          <a:bodyPr wrap="square" rtlCol="0">
            <a:spAutoFit/>
          </a:bodyPr>
          <a:lstStyle/>
          <a:p>
            <a:r>
              <a:rPr lang="en-US" dirty="0"/>
              <a:t>Turning this …</a:t>
            </a:r>
          </a:p>
        </p:txBody>
      </p:sp>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F3B-5A2A-4879-A60E-4CC2A7E03FD8}"/>
              </a:ext>
            </a:extLst>
          </p:cNvPr>
          <p:cNvSpPr>
            <a:spLocks noGrp="1"/>
          </p:cNvSpPr>
          <p:nvPr>
            <p:ph type="title"/>
          </p:nvPr>
        </p:nvSpPr>
        <p:spPr/>
        <p:txBody>
          <a:bodyPr/>
          <a:lstStyle/>
          <a:p>
            <a:r>
              <a:rPr lang="en-US" dirty="0"/>
              <a:t>Things I’ve Worked On…</a:t>
            </a:r>
          </a:p>
        </p:txBody>
      </p:sp>
      <p:sp>
        <p:nvSpPr>
          <p:cNvPr id="3" name="TextBox 2">
            <a:extLst>
              <a:ext uri="{FF2B5EF4-FFF2-40B4-BE49-F238E27FC236}">
                <a16:creationId xmlns:a16="http://schemas.microsoft.com/office/drawing/2014/main" id="{3814EBFB-E0FA-432C-B5FC-E42EBFD7C724}"/>
              </a:ext>
            </a:extLst>
          </p:cNvPr>
          <p:cNvSpPr txBox="1"/>
          <p:nvPr/>
        </p:nvSpPr>
        <p:spPr>
          <a:xfrm>
            <a:off x="457200" y="1066800"/>
            <a:ext cx="5318126" cy="369332"/>
          </a:xfrm>
          <a:prstGeom prst="rect">
            <a:avLst/>
          </a:prstGeom>
          <a:noFill/>
        </p:spPr>
        <p:txBody>
          <a:bodyPr wrap="square" rtlCol="0">
            <a:spAutoFit/>
          </a:bodyPr>
          <a:lstStyle/>
          <a:p>
            <a:r>
              <a:rPr lang="en-US" dirty="0"/>
              <a:t>Into this …</a:t>
            </a:r>
          </a:p>
        </p:txBody>
      </p:sp>
      <p:pic>
        <p:nvPicPr>
          <p:cNvPr id="5" name="Picture 4">
            <a:extLst>
              <a:ext uri="{FF2B5EF4-FFF2-40B4-BE49-F238E27FC236}">
                <a16:creationId xmlns:a16="http://schemas.microsoft.com/office/drawing/2014/main" id="{EB8A1C3C-13B7-45AE-8FE2-EE4B14690D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056" y="1431581"/>
            <a:ext cx="3713744" cy="1915902"/>
          </a:xfrm>
          <a:prstGeom prst="rect">
            <a:avLst/>
          </a:prstGeom>
        </p:spPr>
      </p:pic>
      <p:pic>
        <p:nvPicPr>
          <p:cNvPr id="7" name="Picture 6">
            <a:extLst>
              <a:ext uri="{FF2B5EF4-FFF2-40B4-BE49-F238E27FC236}">
                <a16:creationId xmlns:a16="http://schemas.microsoft.com/office/drawing/2014/main" id="{0567AFC7-E5C7-41E7-92E7-B523DA3EB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464091"/>
            <a:ext cx="3801146" cy="1858724"/>
          </a:xfrm>
          <a:prstGeom prst="rect">
            <a:avLst/>
          </a:prstGeom>
        </p:spPr>
      </p:pic>
      <p:pic>
        <p:nvPicPr>
          <p:cNvPr id="9" name="Picture 8">
            <a:extLst>
              <a:ext uri="{FF2B5EF4-FFF2-40B4-BE49-F238E27FC236}">
                <a16:creationId xmlns:a16="http://schemas.microsoft.com/office/drawing/2014/main" id="{1CE6098B-159F-4C12-AFC0-DF2E34154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0" y="3569364"/>
            <a:ext cx="2089562" cy="2096324"/>
          </a:xfrm>
          <a:prstGeom prst="rect">
            <a:avLst/>
          </a:prstGeom>
        </p:spPr>
      </p:pic>
      <p:pic>
        <p:nvPicPr>
          <p:cNvPr id="11" name="Picture 10">
            <a:extLst>
              <a:ext uri="{FF2B5EF4-FFF2-40B4-BE49-F238E27FC236}">
                <a16:creationId xmlns:a16="http://schemas.microsoft.com/office/drawing/2014/main" id="{252B0B91-5557-4EEB-B937-BA29DB929B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7602" y="3809036"/>
            <a:ext cx="5173488" cy="1296364"/>
          </a:xfrm>
          <a:prstGeom prst="rect">
            <a:avLst/>
          </a:prstGeom>
        </p:spPr>
      </p:pic>
    </p:spTree>
    <p:extLst>
      <p:ext uri="{BB962C8B-B14F-4D97-AF65-F5344CB8AC3E}">
        <p14:creationId xmlns:p14="http://schemas.microsoft.com/office/powerpoint/2010/main" val="21760170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2060" name="Picture 12" descr="Image result for food review websi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0087"/>
            <a:ext cx="9144000" cy="44053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spTree>
    <p:extLst>
      <p:ext uri="{BB962C8B-B14F-4D97-AF65-F5344CB8AC3E}">
        <p14:creationId xmlns:p14="http://schemas.microsoft.com/office/powerpoint/2010/main" val="77466805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13485</TotalTime>
  <Words>2700</Words>
  <Application>Microsoft Office PowerPoint</Application>
  <PresentationFormat>On-screen Show (4:3)</PresentationFormat>
  <Paragraphs>546</Paragraphs>
  <Slides>108</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vt:lpstr>
      <vt:lpstr>Calibri</vt:lpstr>
      <vt:lpstr>Roboto</vt:lpstr>
      <vt:lpstr>Wingdings</vt:lpstr>
      <vt:lpstr>1_Unbranded</vt:lpstr>
      <vt:lpstr>Zen of Data</vt:lpstr>
      <vt:lpstr>Quick Introductions! (30 seconds)</vt:lpstr>
      <vt:lpstr>Instructor = … ?</vt:lpstr>
      <vt:lpstr>Things I’ve Worked On…</vt:lpstr>
      <vt:lpstr>Things I’ve Worked On…</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Subway Delays… According to Twitter</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Bryan Lowe</cp:lastModifiedBy>
  <cp:revision>1664</cp:revision>
  <cp:lastPrinted>2016-01-30T16:23:56Z</cp:lastPrinted>
  <dcterms:created xsi:type="dcterms:W3CDTF">2015-01-20T17:19:00Z</dcterms:created>
  <dcterms:modified xsi:type="dcterms:W3CDTF">2018-07-24T02:03:37Z</dcterms:modified>
</cp:coreProperties>
</file>